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/>
    <p:restoredTop sz="88803"/>
  </p:normalViewPr>
  <p:slideViewPr>
    <p:cSldViewPr snapToGrid="0" snapToObjects="1">
      <p:cViewPr varScale="1">
        <p:scale>
          <a:sx n="47" d="100"/>
          <a:sy n="47" d="100"/>
        </p:scale>
        <p:origin x="208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jpeg"/><Relationship Id="rId18" Type="http://schemas.openxmlformats.org/officeDocument/2006/relationships/image" Target="../media/image54.jpeg"/><Relationship Id="rId26" Type="http://schemas.openxmlformats.org/officeDocument/2006/relationships/image" Target="../media/image62.jpeg"/><Relationship Id="rId21" Type="http://schemas.openxmlformats.org/officeDocument/2006/relationships/image" Target="../media/image57.jpeg"/><Relationship Id="rId34" Type="http://schemas.openxmlformats.org/officeDocument/2006/relationships/image" Target="../media/image70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5" Type="http://schemas.openxmlformats.org/officeDocument/2006/relationships/image" Target="../media/image61.jpeg"/><Relationship Id="rId33" Type="http://schemas.openxmlformats.org/officeDocument/2006/relationships/image" Target="../media/image69.jpeg"/><Relationship Id="rId2" Type="http://schemas.openxmlformats.org/officeDocument/2006/relationships/image" Target="../media/image38.jpeg"/><Relationship Id="rId16" Type="http://schemas.openxmlformats.org/officeDocument/2006/relationships/image" Target="../media/image52.jpeg"/><Relationship Id="rId20" Type="http://schemas.openxmlformats.org/officeDocument/2006/relationships/image" Target="../media/image56.jpeg"/><Relationship Id="rId29" Type="http://schemas.openxmlformats.org/officeDocument/2006/relationships/image" Target="../media/image65.jpeg"/><Relationship Id="rId1" Type="http://schemas.openxmlformats.org/officeDocument/2006/relationships/image" Target="../media/image37.png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24" Type="http://schemas.openxmlformats.org/officeDocument/2006/relationships/image" Target="../media/image60.jpeg"/><Relationship Id="rId32" Type="http://schemas.openxmlformats.org/officeDocument/2006/relationships/image" Target="../media/image68.jpeg"/><Relationship Id="rId37" Type="http://schemas.openxmlformats.org/officeDocument/2006/relationships/image" Target="../media/image73.jpeg"/><Relationship Id="rId5" Type="http://schemas.openxmlformats.org/officeDocument/2006/relationships/image" Target="../media/image41.jpeg"/><Relationship Id="rId15" Type="http://schemas.openxmlformats.org/officeDocument/2006/relationships/image" Target="../media/image51.jpeg"/><Relationship Id="rId23" Type="http://schemas.openxmlformats.org/officeDocument/2006/relationships/image" Target="../media/image59.jpeg"/><Relationship Id="rId28" Type="http://schemas.openxmlformats.org/officeDocument/2006/relationships/image" Target="../media/image64.jpeg"/><Relationship Id="rId36" Type="http://schemas.openxmlformats.org/officeDocument/2006/relationships/image" Target="../media/image72.jpeg"/><Relationship Id="rId10" Type="http://schemas.openxmlformats.org/officeDocument/2006/relationships/image" Target="../media/image46.jpeg"/><Relationship Id="rId19" Type="http://schemas.openxmlformats.org/officeDocument/2006/relationships/image" Target="../media/image55.jpeg"/><Relationship Id="rId31" Type="http://schemas.openxmlformats.org/officeDocument/2006/relationships/image" Target="../media/image67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Relationship Id="rId22" Type="http://schemas.openxmlformats.org/officeDocument/2006/relationships/image" Target="../media/image58.jpeg"/><Relationship Id="rId27" Type="http://schemas.openxmlformats.org/officeDocument/2006/relationships/image" Target="../media/image63.jpeg"/><Relationship Id="rId30" Type="http://schemas.openxmlformats.org/officeDocument/2006/relationships/image" Target="../media/image66.jpeg"/><Relationship Id="rId35" Type="http://schemas.openxmlformats.org/officeDocument/2006/relationships/image" Target="../media/image71.jpeg"/><Relationship Id="rId8" Type="http://schemas.openxmlformats.org/officeDocument/2006/relationships/image" Target="../media/image44.jpeg"/><Relationship Id="rId3" Type="http://schemas.openxmlformats.org/officeDocument/2006/relationships/image" Target="../media/image39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FD4AB-FF17-1F4D-8F40-8E9DCBD17425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8A4E3-053C-064E-B4A8-8D4714306D21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2985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4E3-053C-064E-B4A8-8D4714306D21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4688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4E3-053C-064E-B4A8-8D4714306D21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1902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4E3-053C-064E-B4A8-8D4714306D21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40831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A8A4E3-053C-064E-B4A8-8D4714306D21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9533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2403-5EC9-FE4F-8E10-E1F741793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91D0A-2750-B348-951A-4ABAC25F3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687375-79A8-314F-AAC3-31840D41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9327B-8164-424A-9B55-6F052AF2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2B8E1-5B74-3C46-A48E-EADB3E46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42459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7A8B-BA49-7847-A57B-9A57647B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F5F0F-D4FA-D54C-BE40-9A880D13B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D3306-FBF9-3D43-B527-828DA060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CC76B-34B2-0F40-B04A-26023074D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76A75-BFCC-A94F-BFDE-0E3F99D5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6507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6B064-2CD9-B442-A0C4-B47EB46F0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3C501-C39A-174A-B4CB-56A23ECD7E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554D6-E96B-0C41-BF5D-87DD94CB8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7BC90-D91E-204C-A171-F585210B2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406EF-3A01-DC43-A4EB-1A0F97DA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5135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2BEA-C9D2-C04F-A85D-A63B8095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C371-8410-9140-A447-91C51783A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19CBD-A6D3-884C-8885-3E37C186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7F055-324D-D742-A8D4-F53CC2B63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8FFE2-D50B-0749-9251-C4565D83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9857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B6704-2B21-F148-9869-93C67115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7A315-58E9-BB47-8625-B0C338328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7A42B-F503-A943-9D4B-73EE4CFB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303CB-6340-094A-B7F0-0FED1CC7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9C6D5-1AC9-E244-9A77-6112AADC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159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78F3-DEC3-9F44-979D-B05B10975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9F0A2-1D32-CD4D-9CE1-69EB5853A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1D369-9AC7-7F46-BC5D-BE27E4DAF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0D561C-F1F6-2146-B2AA-F132C614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27572-A741-964B-B99E-F7C7EBB9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92219-D1FA-AD4F-BECA-9769DBD1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6568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7764-A377-274D-B100-0F12DB51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E0055-9832-BC47-81BE-D8D0BBA2C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72710-9431-014B-89B7-57DDDD83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7D196-C367-1248-AE07-C02B256A2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EF795-3FEA-6245-89C7-EC35BB85A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4AC1C7-CC37-484E-A390-303F7F9C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67F7E7-FAE1-F443-866A-A8FF9B2F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5B063-FAE4-1E44-8EBC-D4E2D8734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9938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6724-FF22-3C48-BC27-7972FDA3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A8FC9-8525-E440-B7C4-5423541D1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3A412-DE14-C24C-893E-95A730524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9246D-9943-1044-A3F2-F3C00631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1760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88951-9332-E94B-90BF-A1835299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22972-2808-3B48-83B6-1C29E90B1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3EC70-7E2A-B343-96F7-E42E9F7F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16278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098EF-8139-6C45-ADD7-3CA4A641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81271-AF16-DB4C-9B4E-4D78460CC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A89DB-0D5D-BE42-AEC0-790368443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CA9D5-8B24-6246-A35F-0245BDCA2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BE62A-1130-9540-8BD8-7880BC68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33662-614C-154D-B044-7AE4D223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2315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5F31-DF9D-CC46-B036-1B5C0D901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44C76-5B91-8C4C-B9C2-1EFEBA633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D57A4-0E0A-7246-A10B-665A614F5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0A54F-2801-2042-8238-243118E5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1D5A7-6FC7-DE46-9B24-1BF9D1F5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8DA10-17E1-DE4F-89FD-376D1CC7F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6747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913AB1-1F75-104E-87FF-4BD960CF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65236-C72E-B04F-9113-141FE4387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C7996-D3BC-6C4E-A702-4389D9565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98C2B-D612-864E-A0C4-6F65D3BFEC04}" type="datetimeFigureOut">
              <a:rPr lang="en-RU" smtClean="0"/>
              <a:t>20.03.2020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B75BB-0DE7-6846-9074-38430F072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10FAB-5568-4B48-BCF6-89C772213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96ACD-F8D8-5642-9D08-13F56CC21B4F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057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what-the-heck-are-vae-gans-17b86023588a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11.05644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papers.nips.cc/paper/6399-infogan-interpretable-representation-learning-by-information-maximizing-generative-adversarial-net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1.07875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rxiv.org/pdf/1610.02454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0.02454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611.07004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ICCV_2017/papers/Zhu_Unpaired_Image-To-Image_Translation_ICCV_2017_paper.pdf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hyperlink" Target="http://openaccess.thecvf.com/content_CVPR_2019/papers/Karras_A_Style-Based_Generator_Architecture_for_Generative_Adversarial_Networks_CVPR_2019_paper.pdf" TargetMode="Externa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1.06937.pdf" TargetMode="External"/><Relationship Id="rId2" Type="http://schemas.openxmlformats.org/officeDocument/2006/relationships/hyperlink" Target="http://scholar.googl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variational-autoencoders-vaes-f70510919f73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312.6114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5423-generative-adversarial-nets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A23A-DD88-5240-B881-502584FCA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RU" dirty="0"/>
              <a:t>Generative adversarial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E4AF0-4FAC-9E49-9ECA-DF97295EA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RU" dirty="0"/>
              <a:t>VAE, GAN, cGAN, pix2pix, pix2pixHD, cycleGAN</a:t>
            </a:r>
          </a:p>
        </p:txBody>
      </p:sp>
    </p:spTree>
    <p:extLst>
      <p:ext uri="{BB962C8B-B14F-4D97-AF65-F5344CB8AC3E}">
        <p14:creationId xmlns:p14="http://schemas.microsoft.com/office/powerpoint/2010/main" val="2330976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9A92-9B5E-F64D-A508-8D22E330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</a:t>
            </a:r>
            <a:r>
              <a:rPr lang="ru-RU" dirty="0"/>
              <a:t>и </a:t>
            </a:r>
            <a:r>
              <a:rPr lang="en-US" dirty="0"/>
              <a:t>VAE+GAN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27867-3462-8C46-AA1A-A35622344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0" y="1932614"/>
            <a:ext cx="12153440" cy="3122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5CC0E5-20E8-4543-B21A-E7F051F396B5}"/>
              </a:ext>
            </a:extLst>
          </p:cNvPr>
          <p:cNvSpPr txBox="1"/>
          <p:nvPr/>
        </p:nvSpPr>
        <p:spPr>
          <a:xfrm>
            <a:off x="297951" y="5130630"/>
            <a:ext cx="928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 рисунка: </a:t>
            </a:r>
            <a:r>
              <a:rPr lang="en-GB" dirty="0">
                <a:hlinkClick r:id="rId3"/>
              </a:rPr>
              <a:t>https://towardsdatascience.com/what-the-heck-are-vae-gans-17b86023588a</a:t>
            </a:r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88850C-D014-6245-BF63-90D9CAF6322C}"/>
              </a:ext>
            </a:extLst>
          </p:cNvPr>
          <p:cNvSpPr/>
          <p:nvPr/>
        </p:nvSpPr>
        <p:spPr>
          <a:xfrm>
            <a:off x="297951" y="5944552"/>
            <a:ext cx="11596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Makhzani</a:t>
            </a:r>
            <a:r>
              <a:rPr lang="en-GB" dirty="0"/>
              <a:t>, Alireza, Jonathon </a:t>
            </a:r>
            <a:r>
              <a:rPr lang="en-GB" dirty="0" err="1"/>
              <a:t>Shlens</a:t>
            </a:r>
            <a:r>
              <a:rPr lang="en-GB" dirty="0"/>
              <a:t>, Navdeep </a:t>
            </a:r>
            <a:r>
              <a:rPr lang="en-GB" dirty="0" err="1"/>
              <a:t>Jaitly</a:t>
            </a:r>
            <a:r>
              <a:rPr lang="en-GB" dirty="0"/>
              <a:t>, Ian Goodfellow, and Brendan Frey. "Adversarial autoencoders." </a:t>
            </a:r>
            <a:r>
              <a:rPr lang="en-GB" i="1" dirty="0" err="1"/>
              <a:t>arXiv</a:t>
            </a:r>
            <a:r>
              <a:rPr lang="en-GB" i="1" dirty="0"/>
              <a:t> preprint arXiv:1511.05644</a:t>
            </a:r>
            <a:r>
              <a:rPr lang="en-GB" dirty="0"/>
              <a:t> (2015).</a:t>
            </a:r>
            <a:endParaRPr lang="en-RU" dirty="0">
              <a:hlinkClick r:id="rId4"/>
            </a:endParaRPr>
          </a:p>
          <a:p>
            <a:r>
              <a:rPr lang="en-RU" dirty="0">
                <a:hlinkClick r:id="rId4"/>
              </a:rPr>
              <a:t>https://arxiv.org/pdf/1511.05644.pdf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1505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B215-0C02-6845-852A-3166B23A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InfoGAN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D4DA04-2656-6C49-943C-E5B953BA1876}"/>
              </a:ext>
            </a:extLst>
          </p:cNvPr>
          <p:cNvSpPr/>
          <p:nvPr/>
        </p:nvSpPr>
        <p:spPr>
          <a:xfrm>
            <a:off x="287676" y="5380672"/>
            <a:ext cx="119796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Chen, Xi, Yan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Duan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Rein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Houthooft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John Schulman, Ilya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Pieter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Abbeel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Infogan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Interpretable representation learning by information maximizing generative adversarial nets."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2172-2180. 2016.</a:t>
            </a:r>
          </a:p>
          <a:p>
            <a:r>
              <a:rPr lang="en-GB" dirty="0">
                <a:hlinkClick r:id="rId2"/>
              </a:rPr>
              <a:t>http://papers.nips.cc/paper/6399-infogan-interpretable-representation-learning-by-information-maximizing-generative-adversarial-nets.pdf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CBFB6-F94B-8245-B245-03EE2A87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62" y="2341007"/>
            <a:ext cx="5461000" cy="66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838DC-0E18-7A47-94C0-079604A78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275" y="1653935"/>
            <a:ext cx="1452796" cy="353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9E07A7-ADBE-F84C-8C3C-0BE26AFAB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859" y="3111539"/>
            <a:ext cx="55753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22F42-CFAB-5741-95E5-BE10C614B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284" y="3751957"/>
            <a:ext cx="6032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8EB25-0B34-4146-82FB-83DC6BA5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InfoGAN, </a:t>
            </a:r>
            <a:r>
              <a:rPr lang="ru-RU" dirty="0"/>
              <a:t>примеры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D6633E-ABE8-BE46-9777-41E9BE094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840" y="1825625"/>
            <a:ext cx="71603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13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CF6A-C38E-9343-8A0C-3524095F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InfoGAN, </a:t>
            </a:r>
            <a:r>
              <a:rPr lang="ru-RU" dirty="0"/>
              <a:t>примеры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32E21-4763-F44A-BEF7-6D7F10D3F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3" y="2097782"/>
            <a:ext cx="12083147" cy="35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4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E832-120A-B149-98B7-BFFDD822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InfoGAN, </a:t>
            </a:r>
            <a:r>
              <a:rPr lang="ru-RU" dirty="0"/>
              <a:t>примеры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E416E8-1A6E-B64B-8297-1512B5B18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088" y="1825625"/>
            <a:ext cx="66178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9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61ED9-9FA5-AE41-B771-F366C7AC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DCGAN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9C23B7-309E-024D-A0EB-ED89CA6BE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149" y="1353013"/>
            <a:ext cx="8289701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C7E9D4-BFEC-4344-A059-0D859BBC9A6A}"/>
              </a:ext>
            </a:extLst>
          </p:cNvPr>
          <p:cNvSpPr/>
          <p:nvPr/>
        </p:nvSpPr>
        <p:spPr>
          <a:xfrm>
            <a:off x="110196" y="5768909"/>
            <a:ext cx="11694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Radford, Alec, Luke Metz, and </a:t>
            </a:r>
            <a:r>
              <a:rPr lang="en-GB" dirty="0" err="1"/>
              <a:t>Soumith</a:t>
            </a:r>
            <a:r>
              <a:rPr lang="en-GB" dirty="0"/>
              <a:t> </a:t>
            </a:r>
            <a:r>
              <a:rPr lang="en-GB" dirty="0" err="1"/>
              <a:t>Chintala</a:t>
            </a:r>
            <a:r>
              <a:rPr lang="en-GB" dirty="0"/>
              <a:t>. "Unsupervised representation learning with deep convolutional generative adversarial networks." </a:t>
            </a:r>
            <a:r>
              <a:rPr lang="en-GB" i="1" dirty="0" err="1"/>
              <a:t>arXiv</a:t>
            </a:r>
            <a:r>
              <a:rPr lang="en-GB" i="1" dirty="0"/>
              <a:t> preprint arXiv:1511.06434</a:t>
            </a:r>
            <a:r>
              <a:rPr lang="en-GB" dirty="0"/>
              <a:t> (2015).</a:t>
            </a:r>
            <a:endParaRPr lang="en-RU" dirty="0">
              <a:hlinkClick r:id="rId3"/>
            </a:endParaRPr>
          </a:p>
          <a:p>
            <a:r>
              <a:rPr lang="en-RU" dirty="0">
                <a:hlinkClick r:id="rId3"/>
              </a:rPr>
              <a:t>https://arxiv.org/pdf/1511.06434.pdf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7848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EE82-C4EC-CE4B-8EE4-27223D7D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обучения </a:t>
            </a:r>
            <a:r>
              <a:rPr lang="en-US" dirty="0"/>
              <a:t>GAN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AA0D8-B52E-644E-B969-C9027C141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2159" y="1774254"/>
            <a:ext cx="5093271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E13D0-1278-7B4E-99A0-D3E80CC8A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708668"/>
            <a:ext cx="50673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114FC-DF60-5040-8059-6BD7D0D1D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889" y="2898740"/>
            <a:ext cx="40005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CC9AB-F53E-E642-90E0-E196788F6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50" y="3961812"/>
            <a:ext cx="4851400" cy="71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6400E4-A6B0-5D46-A54D-12CEE9193C3C}"/>
              </a:ext>
            </a:extLst>
          </p:cNvPr>
          <p:cNvSpPr txBox="1"/>
          <p:nvPr/>
        </p:nvSpPr>
        <p:spPr>
          <a:xfrm>
            <a:off x="1028700" y="5067960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Исчезновение мод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75822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91484-9A3F-E040-956A-CCDE73FF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73DE7-72DA-084C-9FC2-5CEF8FF84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Arjovsky</a:t>
            </a:r>
            <a:r>
              <a:rPr lang="en-GB" dirty="0"/>
              <a:t>, Martin, </a:t>
            </a:r>
            <a:r>
              <a:rPr lang="en-GB" dirty="0" err="1"/>
              <a:t>Soumith</a:t>
            </a:r>
            <a:r>
              <a:rPr lang="en-GB" dirty="0"/>
              <a:t> </a:t>
            </a:r>
            <a:r>
              <a:rPr lang="en-GB" dirty="0" err="1"/>
              <a:t>Chintala</a:t>
            </a:r>
            <a:r>
              <a:rPr lang="en-GB" dirty="0"/>
              <a:t>, and Léon </a:t>
            </a:r>
            <a:r>
              <a:rPr lang="en-GB" dirty="0" err="1"/>
              <a:t>Bottou</a:t>
            </a:r>
            <a:r>
              <a:rPr lang="en-GB" dirty="0"/>
              <a:t>. "Wasserstein </a:t>
            </a:r>
            <a:r>
              <a:rPr lang="en-GB" dirty="0" err="1"/>
              <a:t>gan</a:t>
            </a:r>
            <a:r>
              <a:rPr lang="en-GB" dirty="0"/>
              <a:t>." </a:t>
            </a:r>
            <a:r>
              <a:rPr lang="en-GB" i="1" dirty="0" err="1"/>
              <a:t>arXiv</a:t>
            </a:r>
            <a:r>
              <a:rPr lang="en-GB" i="1" dirty="0"/>
              <a:t> preprint arXiv:1701.07875</a:t>
            </a:r>
            <a:r>
              <a:rPr lang="en-GB" dirty="0"/>
              <a:t> (2017). </a:t>
            </a:r>
            <a:r>
              <a:rPr lang="en-GB" dirty="0">
                <a:hlinkClick r:id="rId2"/>
              </a:rPr>
              <a:t>https://arxiv.org/pdf/1701.07875.pdf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medium.com</a:t>
            </a:r>
            <a:r>
              <a:rPr lang="en-GB" dirty="0"/>
              <a:t>/@</a:t>
            </a:r>
            <a:r>
              <a:rPr lang="en-GB" dirty="0" err="1"/>
              <a:t>jonathan_hui</a:t>
            </a:r>
            <a:r>
              <a:rPr lang="en-GB" dirty="0"/>
              <a:t>/gan-wasserstein-gan-wgan-gp-6a1a2aa1b490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24157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E7CC-62A6-9844-8BC5-B6655B944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 (</a:t>
            </a:r>
            <a:r>
              <a:rPr lang="en-US" dirty="0" err="1"/>
              <a:t>cGAN</a:t>
            </a:r>
            <a:r>
              <a:rPr lang="en-US" dirty="0"/>
              <a:t>)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1BEE5-9677-FA49-84CB-8C7FACB59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Сгенерировать изображения с определённым классом</a:t>
            </a:r>
          </a:p>
          <a:p>
            <a:r>
              <a:rPr lang="ru-RU" dirty="0"/>
              <a:t>Сгенерировать изображения, подходящие под текстовое описание</a:t>
            </a:r>
          </a:p>
          <a:p>
            <a:r>
              <a:rPr lang="ru-RU" dirty="0"/>
              <a:t>Сгенерировать изображения, у которых ключевые точки находятся в заданном положении</a:t>
            </a:r>
          </a:p>
          <a:p>
            <a:r>
              <a:rPr lang="ru-RU" dirty="0"/>
              <a:t>Сгенерировать изображение, похожее на заданное изображение, но с изменениями определённого типа (погодные условия, раскраска и т.п.)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D1C17-A7B1-C34A-ADD7-11AC1709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20" y="5448300"/>
            <a:ext cx="53340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5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2BE0-60F8-2D43-9C8A-4F912AA3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228"/>
          </a:xfrm>
        </p:spPr>
        <p:txBody>
          <a:bodyPr/>
          <a:lstStyle/>
          <a:p>
            <a:r>
              <a:rPr lang="ru-RU" dirty="0"/>
              <a:t>Пример условной генерации</a:t>
            </a:r>
            <a:endParaRPr lang="en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85577D-798A-E842-B41C-B7F45533F7D2}"/>
              </a:ext>
            </a:extLst>
          </p:cNvPr>
          <p:cNvSpPr/>
          <p:nvPr/>
        </p:nvSpPr>
        <p:spPr>
          <a:xfrm>
            <a:off x="186646" y="5705600"/>
            <a:ext cx="11818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Reed, Scott E., Zeynep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Akata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Santosh Mohan, Samuel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Tenka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Bernt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Schiele,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Honglak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Lee. "Learning what and where to draw."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217-225. 2016.</a:t>
            </a:r>
            <a:endParaRPr lang="ru-RU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hlinkClick r:id="rId2"/>
              </a:rPr>
              <a:t>https://arxiv.org/pdf/1610.02454.pdf</a:t>
            </a:r>
            <a:endParaRPr lang="en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CB106-7140-C24A-8D89-2CBC9182A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03" y="1491446"/>
            <a:ext cx="11448593" cy="34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6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A710-9C01-3243-834A-58AFEFD17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ED3EA-FDD7-8941-BDE2-50B8146E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случайный вектор (как правило, белый шум)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выборка изображений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изображение, похожее на изображение в выборке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RU" dirty="0"/>
              </a:p>
              <a:p>
                <a:r>
                  <a:rPr lang="ru-RU" dirty="0"/>
                  <a:t>Требуется: построить преобразование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RU" dirty="0"/>
                  <a:t>, </a:t>
                </a:r>
                <a:r>
                  <a:rPr lang="ru-RU" dirty="0"/>
                  <a:t>которое как можно более полно описывает выборку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dirty="0"/>
                  <a:t>.</a:t>
                </a:r>
                <a:endParaRPr lang="en-R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FED3EA-FDD7-8941-BDE2-50B8146E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138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2BE0-60F8-2D43-9C8A-4F912AA3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79130" cy="813228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условной генерации</a:t>
            </a:r>
            <a:r>
              <a:rPr lang="en-US" dirty="0"/>
              <a:t> </a:t>
            </a:r>
            <a:r>
              <a:rPr lang="ru-RU" dirty="0"/>
              <a:t>с особыми точками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F3BE1-2714-2C43-846D-39AFE8D40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222" y="1075611"/>
            <a:ext cx="9717552" cy="45032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85577D-798A-E842-B41C-B7F45533F7D2}"/>
              </a:ext>
            </a:extLst>
          </p:cNvPr>
          <p:cNvSpPr/>
          <p:nvPr/>
        </p:nvSpPr>
        <p:spPr>
          <a:xfrm>
            <a:off x="186646" y="5705600"/>
            <a:ext cx="11818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Reed, Scott E., Zeynep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Akata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Santosh Mohan, Samuel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Tenka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Bernt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Schiele,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Honglak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Lee. "Learning what and where to draw."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217-225. 2016.</a:t>
            </a:r>
            <a:endParaRPr lang="ru-RU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hlinkClick r:id="rId3"/>
              </a:rPr>
              <a:t>https://arxiv.org/pdf/1610.02454.pdf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24989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0A3F-D3D8-DD49-A5B8-4E198846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2017"/>
          </a:xfrm>
        </p:spPr>
        <p:txBody>
          <a:bodyPr>
            <a:normAutofit fontScale="90000"/>
          </a:bodyPr>
          <a:lstStyle/>
          <a:p>
            <a:r>
              <a:rPr lang="en-US" dirty="0"/>
              <a:t>pix2pix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07984C-14E9-C24C-A018-32F336939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6007" y="1225767"/>
            <a:ext cx="10515600" cy="39893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03DC8E-6CF1-5E42-A511-3988E03ECD14}"/>
              </a:ext>
            </a:extLst>
          </p:cNvPr>
          <p:cNvSpPr/>
          <p:nvPr/>
        </p:nvSpPr>
        <p:spPr>
          <a:xfrm>
            <a:off x="70206" y="5579819"/>
            <a:ext cx="120515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Isola, Phillip, Jun-Yan Zhu,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Tinghui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Zhou, and Alexei A.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Efros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"Image-to-image translation with conditional adversarial networks."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1125-1134. 2017.</a:t>
            </a:r>
          </a:p>
          <a:p>
            <a:r>
              <a:rPr lang="en-GB" dirty="0">
                <a:hlinkClick r:id="rId4"/>
              </a:rPr>
              <a:t>https://arxiv.org/pdf/1611.07004.pdf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30445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069F-77FE-D74D-885D-5E2EE8F7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2565"/>
          </a:xfrm>
        </p:spPr>
        <p:txBody>
          <a:bodyPr>
            <a:normAutofit fontScale="90000"/>
          </a:bodyPr>
          <a:lstStyle/>
          <a:p>
            <a:r>
              <a:rPr lang="en-GB" dirty="0"/>
              <a:t>pix2pix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5F7580-B348-3146-B9EC-CCA930D40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941" y="1257300"/>
            <a:ext cx="6235700" cy="217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9CEE9-6BC6-4E40-8F60-BE08ED840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181" y="3395609"/>
            <a:ext cx="49022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219B7-FB55-F643-90FB-ED5C6CC3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181" y="4374080"/>
            <a:ext cx="3683000" cy="43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B2532-CB1C-3948-B8D5-2F629B88C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181" y="4854112"/>
            <a:ext cx="5041900" cy="55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9A9D5-06BD-A74D-863F-A29AAA3451C6}"/>
              </a:ext>
            </a:extLst>
          </p:cNvPr>
          <p:cNvSpPr txBox="1"/>
          <p:nvPr/>
        </p:nvSpPr>
        <p:spPr>
          <a:xfrm>
            <a:off x="1744181" y="5786919"/>
            <a:ext cx="17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PatchGAN, U-Net</a:t>
            </a:r>
          </a:p>
        </p:txBody>
      </p:sp>
    </p:spTree>
    <p:extLst>
      <p:ext uri="{BB962C8B-B14F-4D97-AF65-F5344CB8AC3E}">
        <p14:creationId xmlns:p14="http://schemas.microsoft.com/office/powerpoint/2010/main" val="187439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786E-DC29-7A40-862C-4AE7BB95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3113"/>
          </a:xfrm>
        </p:spPr>
        <p:txBody>
          <a:bodyPr>
            <a:normAutofit fontScale="90000"/>
          </a:bodyPr>
          <a:lstStyle/>
          <a:p>
            <a:r>
              <a:rPr lang="en-US" dirty="0"/>
              <a:t>Pix2pix </a:t>
            </a:r>
            <a:r>
              <a:rPr lang="en-US" dirty="0" err="1"/>
              <a:t>evalutation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5D855F-DE6A-E643-AA4A-3C83B2F4E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7000" y="903733"/>
            <a:ext cx="8998000" cy="558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53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2D7C3A-E752-6049-B3F7-49D2872D4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578"/>
          <a:stretch/>
        </p:blipFill>
        <p:spPr>
          <a:xfrm>
            <a:off x="1973405" y="889994"/>
            <a:ext cx="8506235" cy="2434253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909DFDE-37FB-4947-A039-D5D8D06AC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3"/>
          <a:stretch/>
        </p:blipFill>
        <p:spPr>
          <a:xfrm>
            <a:off x="3380198" y="3324247"/>
            <a:ext cx="5835722" cy="2538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3397D-875E-0B45-A701-A390731E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</a:t>
            </a:r>
            <a:r>
              <a:rPr lang="en-RU" dirty="0"/>
              <a:t>ix2pix, Patch learning</a:t>
            </a:r>
          </a:p>
        </p:txBody>
      </p:sp>
    </p:spTree>
    <p:extLst>
      <p:ext uri="{BB962C8B-B14F-4D97-AF65-F5344CB8AC3E}">
        <p14:creationId xmlns:p14="http://schemas.microsoft.com/office/powerpoint/2010/main" val="2991219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03A-DEFC-A24D-B2D5-A9AAC9612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CycleGAN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58EC5-7C4F-B343-AA1A-D7F608249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000" y="1444955"/>
            <a:ext cx="6604000" cy="4229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6BE3AD-1133-D74B-8F05-2F9AD40FB27C}"/>
              </a:ext>
            </a:extLst>
          </p:cNvPr>
          <p:cNvSpPr/>
          <p:nvPr/>
        </p:nvSpPr>
        <p:spPr>
          <a:xfrm>
            <a:off x="287677" y="5761464"/>
            <a:ext cx="120721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Zhu, Jun-Yan,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Taesung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Park, Phillip Isola, and Alexei A.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Efros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"Unpaired image-to-image translation using cycle-consistent adversarial networks." In </a:t>
            </a:r>
            <a:r>
              <a:rPr lang="en-GB" sz="1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international conference on computer vision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2223-2232. 2017.</a:t>
            </a:r>
          </a:p>
          <a:p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http://openaccess.thecvf.com/content_ICCV_2017/papers/Zhu_Unpaired_Image-To-Image_Translation_ICCV_2017_paper.pdf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2879613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F98C-9690-C243-BB09-7670407A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145"/>
          </a:xfrm>
        </p:spPr>
        <p:txBody>
          <a:bodyPr/>
          <a:lstStyle/>
          <a:p>
            <a:r>
              <a:rPr lang="en-RU" dirty="0"/>
              <a:t>CycleGAN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F0B8A1-7B6E-F344-A8BE-80E601571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490" y="1200590"/>
            <a:ext cx="10515600" cy="2737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36EC7-422A-9240-B756-B6D070F2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0" y="4653765"/>
            <a:ext cx="5753100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39BEE-B0DC-DE49-8B93-421FEA670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700" y="5603179"/>
            <a:ext cx="45593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EF360-EDE0-8E44-9113-14D4A73C3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749" y="5491965"/>
            <a:ext cx="4749800" cy="1219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CA7080-A9D5-604D-8DE4-690AE3E0119A}"/>
              </a:ext>
            </a:extLst>
          </p:cNvPr>
          <p:cNvSpPr/>
          <p:nvPr/>
        </p:nvSpPr>
        <p:spPr>
          <a:xfrm>
            <a:off x="10983074" y="6492875"/>
            <a:ext cx="116226" cy="236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7F00-583F-0F4E-A727-92BAA02CAABB}"/>
              </a:ext>
            </a:extLst>
          </p:cNvPr>
          <p:cNvSpPr/>
          <p:nvPr/>
        </p:nvSpPr>
        <p:spPr>
          <a:xfrm flipH="1" flipV="1">
            <a:off x="5547187" y="6195887"/>
            <a:ext cx="442645" cy="220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75915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D0C6-5D65-4548-B6BA-3CF73CAD6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191"/>
            <a:ext cx="10515600" cy="713662"/>
          </a:xfrm>
        </p:spPr>
        <p:txBody>
          <a:bodyPr/>
          <a:lstStyle/>
          <a:p>
            <a:r>
              <a:rPr lang="en-US" dirty="0" err="1"/>
              <a:t>CycleGAN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BEFC16-1EF8-E149-AC3F-88112BCCE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707" y="893853"/>
            <a:ext cx="11686585" cy="571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29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AC80-E458-BE4B-A256-C2045623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StyleGAN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B56D37-6576-D445-BC18-0E93E504B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44544" y="808484"/>
            <a:ext cx="653032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BB9CFC-D3C0-D74B-BC03-30EDC2C673DA}"/>
              </a:ext>
            </a:extLst>
          </p:cNvPr>
          <p:cNvSpPr/>
          <p:nvPr/>
        </p:nvSpPr>
        <p:spPr>
          <a:xfrm>
            <a:off x="66079" y="5449351"/>
            <a:ext cx="120598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Karras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Tero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Samuli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Laine, and Timo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Aila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"A style-based generator architecture for generative adversarial networks."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4401-4410. 2019.</a:t>
            </a:r>
          </a:p>
          <a:p>
            <a:r>
              <a:rPr lang="en-GB" dirty="0">
                <a:hlinkClick r:id="rId5"/>
              </a:rPr>
              <a:t>http://openaccess.thecvf.com/content_CVPR_2019/papers/Karras_A_Style-Based_Generator_Architecture_for_Generative_Adversarial_Networks_CVPR_2019_paper.pdf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1620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F4FF8-35D3-4A4A-8DB6-BF557B1F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Хороший обзор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2454F-2E8B-4B42-8D69-89B1AE848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60631" cy="3629953"/>
          </a:xfrm>
        </p:spPr>
        <p:txBody>
          <a:bodyPr>
            <a:normAutofit lnSpcReduction="10000"/>
          </a:bodyPr>
          <a:lstStyle/>
          <a:p>
            <a:r>
              <a:rPr lang="en-RU" dirty="0"/>
              <a:t>441 </a:t>
            </a:r>
            <a:r>
              <a:rPr lang="ru-RU" dirty="0"/>
              <a:t>ссылка в библиографии</a:t>
            </a:r>
          </a:p>
          <a:p>
            <a:r>
              <a:rPr lang="ru-RU" dirty="0"/>
              <a:t>Классификация </a:t>
            </a:r>
            <a:r>
              <a:rPr lang="en-US" dirty="0"/>
              <a:t>GAN: </a:t>
            </a:r>
            <a:r>
              <a:rPr lang="ru-RU" dirty="0"/>
              <a:t>по способам обучения, по функциям потерь, по постановке исходной задачи</a:t>
            </a:r>
          </a:p>
          <a:p>
            <a:r>
              <a:rPr lang="ru-RU" dirty="0"/>
              <a:t>Ссылки на источники, описывающие способы преодоления трудностей в обучении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Однако, работ по </a:t>
            </a:r>
            <a:r>
              <a:rPr lang="en-US" dirty="0"/>
              <a:t>GAN, </a:t>
            </a:r>
            <a:r>
              <a:rPr lang="ru-RU" dirty="0"/>
              <a:t>как указано в том же обзоре, </a:t>
            </a:r>
            <a:r>
              <a:rPr lang="en-US" dirty="0"/>
              <a:t>&gt;&gt; 10000 (11800 </a:t>
            </a:r>
            <a:r>
              <a:rPr lang="ru-RU" dirty="0"/>
              <a:t>только в 2018 году на </a:t>
            </a:r>
            <a:r>
              <a:rPr lang="en-US" dirty="0">
                <a:hlinkClick r:id="rId2"/>
              </a:rPr>
              <a:t>http://scholar.google.com</a:t>
            </a:r>
            <a:r>
              <a:rPr lang="en-US" dirty="0"/>
              <a:t>) </a:t>
            </a:r>
            <a:endParaRPr lang="en-R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6D6C5C-3161-094A-B8ED-EFB8895E0EC5}"/>
              </a:ext>
            </a:extLst>
          </p:cNvPr>
          <p:cNvSpPr/>
          <p:nvPr/>
        </p:nvSpPr>
        <p:spPr>
          <a:xfrm>
            <a:off x="500009" y="5665569"/>
            <a:ext cx="116919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Jie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Zhenan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Sun,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Yonggang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Wen,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Dacheng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Tao,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Jieping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Ye. "A Review on Generative Adversarial Networks: Algorithms, Theory, and Applications." </a:t>
            </a:r>
            <a:r>
              <a:rPr lang="en-GB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arXiv:2001.06937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(2020).</a:t>
            </a:r>
          </a:p>
          <a:p>
            <a:r>
              <a:rPr lang="en-GB" dirty="0">
                <a:hlinkClick r:id="rId3"/>
              </a:rPr>
              <a:t>https://arxiv.org/pdf/2001.06937.pdf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1156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49FC-54B2-8942-9135-458CE128C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Автокодировщик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0AEABB-D535-DF4D-9391-7153CC9B8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210" y="1537948"/>
            <a:ext cx="1033158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489A68-7E2C-124E-AB47-E09C26B0AD00}"/>
              </a:ext>
            </a:extLst>
          </p:cNvPr>
          <p:cNvSpPr txBox="1"/>
          <p:nvPr/>
        </p:nvSpPr>
        <p:spPr>
          <a:xfrm>
            <a:off x="601895" y="6215866"/>
            <a:ext cx="108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 рисунка: </a:t>
            </a:r>
            <a:r>
              <a:rPr lang="en-GB" dirty="0">
                <a:hlinkClick r:id="rId3"/>
              </a:rPr>
              <a:t>https://towardsdatascience.com/understanding-variational-autoencoders-vaes-f70510919f73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8457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0C64-67CC-0A4D-88CB-E5F6D07E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</a:t>
            </a:r>
            <a:r>
              <a:rPr lang="ru-RU" dirty="0" err="1"/>
              <a:t>автокодировщика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F4E5AF-9860-B040-A5B8-66BAEF4C9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082" y="1859623"/>
            <a:ext cx="11073781" cy="4038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6966A-049E-7448-8B48-CA386D09FF6A}"/>
              </a:ext>
            </a:extLst>
          </p:cNvPr>
          <p:cNvSpPr txBox="1"/>
          <p:nvPr/>
        </p:nvSpPr>
        <p:spPr>
          <a:xfrm>
            <a:off x="601895" y="6215866"/>
            <a:ext cx="108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 рисунка: </a:t>
            </a:r>
            <a:r>
              <a:rPr lang="en-GB" dirty="0">
                <a:hlinkClick r:id="rId3"/>
              </a:rPr>
              <a:t>https://towardsdatascience.com/understanding-variational-autoencoders-vaes-f70510919f73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92612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4826D-2E71-FB4A-8FBC-117BEB4A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618"/>
            <a:ext cx="10515600" cy="682839"/>
          </a:xfrm>
        </p:spPr>
        <p:txBody>
          <a:bodyPr>
            <a:normAutofit fontScale="90000"/>
          </a:bodyPr>
          <a:lstStyle/>
          <a:p>
            <a:r>
              <a:rPr lang="ru-RU" dirty="0"/>
              <a:t>Вариационный </a:t>
            </a:r>
            <a:r>
              <a:rPr lang="ru-RU" dirty="0" err="1"/>
              <a:t>автокодировщик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CC261D-8F61-F04B-82CB-7BDBB92E7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719" y="549078"/>
            <a:ext cx="8538212" cy="5141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0D6910-65EC-114F-979B-633F6E025A46}"/>
              </a:ext>
            </a:extLst>
          </p:cNvPr>
          <p:cNvSpPr txBox="1"/>
          <p:nvPr/>
        </p:nvSpPr>
        <p:spPr>
          <a:xfrm>
            <a:off x="561655" y="5690477"/>
            <a:ext cx="108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Источник рисунка: </a:t>
            </a:r>
            <a:r>
              <a:rPr lang="en-GB" dirty="0">
                <a:hlinkClick r:id="rId3"/>
              </a:rPr>
              <a:t>https://towardsdatascience.com/understanding-variational-autoencoders-vaes-f70510919f73</a:t>
            </a:r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DEF95D-D48B-FC42-ABB1-5A02E5A12A6C}"/>
              </a:ext>
            </a:extLst>
          </p:cNvPr>
          <p:cNvSpPr/>
          <p:nvPr/>
        </p:nvSpPr>
        <p:spPr>
          <a:xfrm>
            <a:off x="561655" y="6160051"/>
            <a:ext cx="116303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Kingma</a:t>
            </a:r>
            <a:r>
              <a:rPr lang="en-GB" dirty="0"/>
              <a:t>, </a:t>
            </a:r>
            <a:r>
              <a:rPr lang="en-GB" dirty="0" err="1"/>
              <a:t>Diederik</a:t>
            </a:r>
            <a:r>
              <a:rPr lang="en-GB" dirty="0"/>
              <a:t> P., and Max Welling. "Auto-encoding variational </a:t>
            </a:r>
            <a:r>
              <a:rPr lang="en-GB" dirty="0" err="1"/>
              <a:t>bayes</a:t>
            </a:r>
            <a:r>
              <a:rPr lang="en-GB" dirty="0"/>
              <a:t>." </a:t>
            </a:r>
            <a:r>
              <a:rPr lang="en-GB" i="1" dirty="0" err="1"/>
              <a:t>arXiv</a:t>
            </a:r>
            <a:r>
              <a:rPr lang="en-GB" i="1" dirty="0"/>
              <a:t> preprint arXiv:1312.6114</a:t>
            </a:r>
            <a:r>
              <a:rPr lang="en-GB" dirty="0"/>
              <a:t> (2013).</a:t>
            </a:r>
          </a:p>
          <a:p>
            <a:r>
              <a:rPr lang="en-GB" dirty="0">
                <a:hlinkClick r:id="rId4"/>
              </a:rPr>
              <a:t>https://arxiv.org/pdf/1312.6114.pdf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444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E7FC-4CB6-0940-83B0-D742E502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Вариационный </a:t>
            </a:r>
            <a:r>
              <a:rPr lang="ru-RU" dirty="0" err="1"/>
              <a:t>автокодировщик</a:t>
            </a:r>
            <a:r>
              <a:rPr lang="ru-RU" dirty="0"/>
              <a:t>: результат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E65BE6-1461-8C47-8E3B-A60622DE2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1829594"/>
            <a:ext cx="8128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3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E1D4-DF90-A149-AA08-F955ACCA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GAN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B36C0-7D9D-0041-9BC7-ADD40363A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260" y="2778954"/>
            <a:ext cx="10319480" cy="650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05691C-CCE5-324F-A4A6-6B2855F75176}"/>
              </a:ext>
            </a:extLst>
          </p:cNvPr>
          <p:cNvSpPr/>
          <p:nvPr/>
        </p:nvSpPr>
        <p:spPr>
          <a:xfrm>
            <a:off x="0" y="5715298"/>
            <a:ext cx="120104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Goodfellow, Ian, Jean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Pouget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-Abadie, Mehdi Mirza, Bing Xu, David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Warde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-Farley,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Sherjil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Ozair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Aaron Courville,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Yoshua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Bengio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"Generative adversarial nets." In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2672-2680. 2014.</a:t>
            </a:r>
          </a:p>
          <a:p>
            <a:r>
              <a:rPr lang="en-GB" dirty="0">
                <a:hlinkClick r:id="rId3"/>
              </a:rPr>
              <a:t>http://papers.nips.cc/paper/5423-generative-adversarial-nets.pdf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15177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0310-099E-134B-BD0C-85FAE602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en-US" dirty="0" err="1"/>
              <a:t>GoodFellow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B9F6ED-C44A-8440-B6C9-9CEB0EBCE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6362" y="1518261"/>
            <a:ext cx="6847508" cy="49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62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919</Words>
  <Application>Microsoft Macintosh PowerPoint</Application>
  <PresentationFormat>Widescreen</PresentationFormat>
  <Paragraphs>77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Generative adversarial networks</vt:lpstr>
      <vt:lpstr>Постановка задачи</vt:lpstr>
      <vt:lpstr>Хороший обзор</vt:lpstr>
      <vt:lpstr>Автокодировщик</vt:lpstr>
      <vt:lpstr>Проблемы автокодировщика</vt:lpstr>
      <vt:lpstr>Вариационный автокодировщик</vt:lpstr>
      <vt:lpstr>Вариационный автокодировщик: результат</vt:lpstr>
      <vt:lpstr>GAN</vt:lpstr>
      <vt:lpstr>Результаты GoodFellow</vt:lpstr>
      <vt:lpstr>VAE и VAE+GAN</vt:lpstr>
      <vt:lpstr>InfoGAN</vt:lpstr>
      <vt:lpstr>InfoGAN, примеры</vt:lpstr>
      <vt:lpstr>InfoGAN, примеры</vt:lpstr>
      <vt:lpstr>InfoGAN, примеры</vt:lpstr>
      <vt:lpstr>DCGAN</vt:lpstr>
      <vt:lpstr>Проблемы обучения GAN</vt:lpstr>
      <vt:lpstr>Wasserstein GAN</vt:lpstr>
      <vt:lpstr>Conditional GANS (cGAN)</vt:lpstr>
      <vt:lpstr>Пример условной генерации</vt:lpstr>
      <vt:lpstr>Пример условной генерации с особыми точками</vt:lpstr>
      <vt:lpstr>pix2pix</vt:lpstr>
      <vt:lpstr>pix2pix</vt:lpstr>
      <vt:lpstr>Pix2pix evalutation</vt:lpstr>
      <vt:lpstr>Pix2pix, Patch learning</vt:lpstr>
      <vt:lpstr>CycleGAN</vt:lpstr>
      <vt:lpstr>CycleGAN</vt:lpstr>
      <vt:lpstr>CycleGAN</vt:lpstr>
      <vt:lpstr>StyleGAN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dc:creator>Microsoft Office User</dc:creator>
  <cp:lastModifiedBy>Microsoft Office User</cp:lastModifiedBy>
  <cp:revision>25</cp:revision>
  <dcterms:created xsi:type="dcterms:W3CDTF">2020-03-20T07:24:18Z</dcterms:created>
  <dcterms:modified xsi:type="dcterms:W3CDTF">2020-03-20T14:30:48Z</dcterms:modified>
</cp:coreProperties>
</file>